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6" r:id="rId1"/>
  </p:sldMasterIdLst>
  <p:notesMasterIdLst>
    <p:notesMasterId r:id="rId17"/>
  </p:notesMasterIdLst>
  <p:sldIdLst>
    <p:sldId id="256" r:id="rId2"/>
    <p:sldId id="290" r:id="rId3"/>
    <p:sldId id="288" r:id="rId4"/>
    <p:sldId id="272" r:id="rId5"/>
    <p:sldId id="291" r:id="rId6"/>
    <p:sldId id="273" r:id="rId7"/>
    <p:sldId id="295" r:id="rId8"/>
    <p:sldId id="296" r:id="rId9"/>
    <p:sldId id="297" r:id="rId10"/>
    <p:sldId id="267" r:id="rId11"/>
    <p:sldId id="269" r:id="rId12"/>
    <p:sldId id="259" r:id="rId13"/>
    <p:sldId id="258" r:id="rId14"/>
    <p:sldId id="275" r:id="rId15"/>
    <p:sldId id="271" r:id="rId16"/>
  </p:sldIdLst>
  <p:sldSz cx="9144000" cy="6858000" type="screen4x3"/>
  <p:notesSz cx="6858000" cy="9144000"/>
  <p:embeddedFontLst>
    <p:embeddedFont>
      <p:font typeface="A little sunshine" panose="02000603000000000000" pitchFamily="2" charset="0"/>
      <p:regular r:id="rId18"/>
    </p:embeddedFont>
    <p:embeddedFont>
      <p:font typeface="Anger Management" panose="02000603000000000000" pitchFamily="2" charset="0"/>
      <p:regular r:id="rId19"/>
    </p:embeddedFont>
    <p:embeddedFont>
      <p:font typeface="Annoying Kettle" panose="020B060402020202020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Syncopate" panose="020B0604020202020204" charset="0"/>
      <p:regular r:id="rId25"/>
      <p:bold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  <p:embeddedFont>
      <p:font typeface="Tw Cen MT Condensed" panose="020B0606020104020203" pitchFamily="3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Untitled Section" id="{B92A8FAD-378D-4950-829B-1F1AE18794F0}">
          <p14:sldIdLst>
            <p14:sldId id="256"/>
            <p14:sldId id="290"/>
            <p14:sldId id="288"/>
            <p14:sldId id="272"/>
            <p14:sldId id="291"/>
            <p14:sldId id="273"/>
            <p14:sldId id="295"/>
            <p14:sldId id="296"/>
            <p14:sldId id="297"/>
            <p14:sldId id="267"/>
            <p14:sldId id="269"/>
            <p14:sldId id="259"/>
            <p14:sldId id="258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B1"/>
    <a:srgbClr val="99E993"/>
    <a:srgbClr val="A4D76B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0388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01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318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771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826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74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lt1"/>
              </a:buClr>
              <a:buSzPct val="100000"/>
              <a:buChar char="•"/>
            </a:pPr>
            <a:r>
              <a:rPr lang="en-US" sz="2500"/>
              <a:t>Open and honest communication fosters a partnership in children’s learningOpen and honest communication fosters a partnership in ch</a:t>
            </a:r>
            <a:r>
              <a:rPr lang="en-US" sz="2500">
                <a:solidFill>
                  <a:schemeClr val="lt1"/>
                </a:solidFill>
              </a:rPr>
              <a:t>ildren’s learning</a:t>
            </a: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989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064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7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143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4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0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096" y="585216"/>
            <a:ext cx="7290054" cy="14996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</a:t>
            </a:r>
            <a:r>
              <a:rPr lang="en-US" dirty="0" err="1"/>
              <a:t>TEac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3827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59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319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366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061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drager@wcpss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0" y="4724554"/>
            <a:ext cx="9144000" cy="1958454"/>
          </a:xfrm>
          <a:prstGeom prst="rect">
            <a:avLst/>
          </a:prstGeom>
          <a:pattFill prst="dkDnDiag">
            <a:fgClr>
              <a:srgbClr val="92D050"/>
            </a:fgClr>
            <a:bgClr>
              <a:schemeClr val="bg1"/>
            </a:bgClr>
          </a:pattFill>
          <a:ln w="38100">
            <a:solidFill>
              <a:schemeClr val="tx1"/>
            </a:solidFill>
            <a:prstDash val="dashDot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 baseline="0" dirty="0">
                <a:solidFill>
                  <a:schemeClr val="tx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Welcome to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baseline="0" dirty="0">
                <a:solidFill>
                  <a:schemeClr val="tx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the Drager/Ross Team!</a:t>
            </a:r>
            <a:endParaRPr lang="en-US" sz="6000" b="1" i="0" u="none" strike="noStrike" cap="none" baseline="0" dirty="0">
              <a:solidFill>
                <a:schemeClr val="tx1"/>
              </a:solidFill>
              <a:latin typeface="Annoying Kettle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9475" y="304800"/>
            <a:ext cx="8534400" cy="1143000"/>
          </a:xfrm>
          <a:prstGeom prst="rect">
            <a:avLst/>
          </a:prstGeom>
          <a:pattFill prst="pct6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5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Science &amp; Social Studies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idx="1"/>
          </p:nvPr>
        </p:nvSpPr>
        <p:spPr>
          <a:xfrm>
            <a:off x="459475" y="1732129"/>
            <a:ext cx="8534399" cy="3657600"/>
          </a:xfrm>
          <a:prstGeom prst="rect">
            <a:avLst/>
          </a:prstGeom>
          <a:pattFill prst="wav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Science</a:t>
            </a:r>
            <a:r>
              <a:rPr lang="en-US" sz="36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themes include human body, plants, soil, changes, and objects in the sky.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Social Studies</a:t>
            </a:r>
            <a:r>
              <a:rPr lang="en-US" sz="3600" b="0" i="0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themes include civics and government, history, economics, and maps and globes.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2" y="5237834"/>
            <a:ext cx="1851045" cy="139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4" y="5043934"/>
            <a:ext cx="1541011" cy="1646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19" y="4920450"/>
            <a:ext cx="1653958" cy="17697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04715" y="175783"/>
            <a:ext cx="8802805" cy="1148050"/>
          </a:xfrm>
          <a:prstGeom prst="rect">
            <a:avLst/>
          </a:prstGeom>
          <a:pattFill prst="narHorz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Behavior in our Classroom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sz="half" idx="1"/>
          </p:nvPr>
        </p:nvSpPr>
        <p:spPr>
          <a:xfrm>
            <a:off x="204713" y="1480782"/>
            <a:ext cx="5104265" cy="5165677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4800" b="0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S</a:t>
            </a:r>
            <a: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elf control</a:t>
            </a:r>
            <a:b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48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4800" b="0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W</a:t>
            </a:r>
            <a: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inning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Attitude</a:t>
            </a:r>
            <a:b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48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4800" b="0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ntegrity</a:t>
            </a:r>
            <a:b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48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4800" b="0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</a:t>
            </a:r>
            <a: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aintain Safety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00046" y="1473958"/>
            <a:ext cx="3507474" cy="5165677"/>
          </a:xfrm>
          <a:pattFill prst="pct5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Anger Management" panose="02000603000000000000" pitchFamily="2" charset="0"/>
              </a:rPr>
              <a:t>Focus on Positive behavior</a:t>
            </a:r>
            <a:br>
              <a:rPr lang="en-US" sz="3600" dirty="0">
                <a:latin typeface="Anger Management" panose="02000603000000000000" pitchFamily="2" charset="0"/>
              </a:rPr>
            </a:br>
            <a:endParaRPr lang="en-US" sz="3600" dirty="0">
              <a:latin typeface="Anger Management" panose="02000603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Anger Management" panose="02000603000000000000" pitchFamily="2" charset="0"/>
              </a:rPr>
              <a:t>Earn Tickets</a:t>
            </a:r>
            <a:br>
              <a:rPr lang="en-US" sz="3600" dirty="0">
                <a:latin typeface="Anger Management" panose="02000603000000000000" pitchFamily="2" charset="0"/>
              </a:rPr>
            </a:br>
            <a:endParaRPr lang="en-US" sz="3600" dirty="0">
              <a:latin typeface="Anger Management" panose="02000603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Anger Management" panose="02000603000000000000" pitchFamily="2" charset="0"/>
              </a:rPr>
              <a:t>Star Student of the Week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Anger Management" panose="02000603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Anger Management" panose="02000603000000000000" pitchFamily="2" charset="0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846092">
            <a:off x="7779920" y="5718410"/>
            <a:ext cx="1146411" cy="139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122529" y="76201"/>
            <a:ext cx="6870700" cy="838199"/>
          </a:xfrm>
          <a:prstGeom prst="rect">
            <a:avLst/>
          </a:prstGeom>
          <a:pattFill prst="dashDnDiag">
            <a:fgClr>
              <a:srgbClr val="92D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ngsana New" panose="02020603050405020304" pitchFamily="18" charset="-34"/>
                <a:sym typeface="Arial"/>
              </a:rPr>
              <a:t>Homework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xfrm>
            <a:off x="304800" y="1175657"/>
            <a:ext cx="8730018" cy="5484450"/>
          </a:xfrm>
          <a:prstGeom prst="rect">
            <a:avLst/>
          </a:prstGeom>
          <a:pattFill prst="divot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Homework </a:t>
            </a:r>
            <a:r>
              <a:rPr lang="en-US" sz="3200" dirty="0"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written daily in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agendas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Also written on </a:t>
            </a:r>
            <a:r>
              <a:rPr lang="en-US" sz="3200" dirty="0"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teacher website</a:t>
            </a:r>
            <a:br>
              <a:rPr lang="en-US" sz="3200" dirty="0"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3200" dirty="0"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Math/LA homework sent Mon-Thurs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Daily reading (record </a:t>
            </a:r>
            <a:r>
              <a:rPr lang="en-US" sz="32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n Reading Log) </a:t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Reinforces skills taught in class</a:t>
            </a:r>
          </a:p>
          <a:p>
            <a:pPr marL="342900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50 minutes each night per WCPSS guideline</a:t>
            </a:r>
            <a:br>
              <a:rPr lang="en-US" sz="32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32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32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619" y="1487905"/>
            <a:ext cx="127121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69949" y="154675"/>
            <a:ext cx="7327900" cy="990599"/>
          </a:xfrm>
          <a:prstGeom prst="rect">
            <a:avLst/>
          </a:prstGeom>
          <a:pattFill prst="pct7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1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Communication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xfrm>
            <a:off x="685800" y="1371600"/>
            <a:ext cx="7696199" cy="5029200"/>
          </a:xfrm>
          <a:prstGeom prst="rect">
            <a:avLst/>
          </a:prstGeom>
          <a:pattFill prst="pct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b="1" i="0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Email</a:t>
            </a:r>
            <a:r>
              <a:rPr lang="en-US" sz="3200" i="0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u="sng" dirty="0">
                <a:solidFill>
                  <a:srgbClr val="00B050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  <a:hlinkClick r:id="rId3"/>
              </a:rPr>
              <a:t>ldrager@wcpss.net</a:t>
            </a:r>
            <a:endParaRPr lang="en-US" sz="3200" u="sng" dirty="0">
              <a:solidFill>
                <a:srgbClr val="00B050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B050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     </a:t>
            </a:r>
            <a:r>
              <a:rPr lang="en-US" sz="3200" u="sng" dirty="0">
                <a:solidFill>
                  <a:srgbClr val="00B050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jeross@wcpss.net</a:t>
            </a:r>
            <a:br>
              <a:rPr lang="en-US" sz="2400" u="sng" dirty="0">
                <a:solidFill>
                  <a:srgbClr val="00B050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2400" u="sng" dirty="0">
              <a:solidFill>
                <a:srgbClr val="00B050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Twitter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: </a:t>
            </a:r>
            <a:r>
              <a:rPr lang="en-US" sz="3200" dirty="0">
                <a:solidFill>
                  <a:srgbClr val="A4D76B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@</a:t>
            </a:r>
            <a:r>
              <a:rPr lang="en-US" sz="3200" dirty="0" err="1">
                <a:solidFill>
                  <a:srgbClr val="A4D76B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MrsDragerTweets</a:t>
            </a:r>
            <a:endParaRPr lang="en-US" sz="3200" dirty="0">
              <a:solidFill>
                <a:srgbClr val="A4D76B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SeeSaw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REMIND app 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Homework Agenda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</a:pPr>
            <a:r>
              <a:rPr lang="en-US" sz="3200" dirty="0">
                <a:latin typeface="Anger Management" panose="02000603000000000000" pitchFamily="2" charset="0"/>
              </a:rPr>
              <a:t>Friday Folders/Conduct Sheets </a:t>
            </a:r>
            <a:br>
              <a:rPr lang="en-US" sz="3200" dirty="0">
                <a:latin typeface="Anger Management" panose="02000603000000000000" pitchFamily="2" charset="0"/>
              </a:rPr>
            </a:br>
            <a:r>
              <a:rPr lang="en-US" sz="3200" dirty="0">
                <a:latin typeface="Anger Management" panose="02000603000000000000" pitchFamily="2" charset="0"/>
              </a:rPr>
              <a:t>   </a:t>
            </a:r>
            <a:r>
              <a:rPr lang="en-US" sz="2400" dirty="0">
                <a:latin typeface="Anger Management" panose="02000603000000000000" pitchFamily="2" charset="0"/>
              </a:rPr>
              <a:t>(please sign and return tests and keep all of the other papers☺)</a:t>
            </a:r>
            <a:endParaRPr lang="en-US" sz="24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096" y="3604585"/>
            <a:ext cx="1182686" cy="120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A4D76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236874"/>
            <a:ext cx="7898492" cy="1023516"/>
          </a:xfrm>
          <a:pattFill prst="zigZ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nger Management" panose="02000603000000000000" pitchFamily="2" charset="0"/>
              </a:rPr>
              <a:t>Resources and </a:t>
            </a:r>
            <a:r>
              <a:rPr lang="en-US" b="1" dirty="0" err="1">
                <a:solidFill>
                  <a:schemeClr val="tx1"/>
                </a:solidFill>
                <a:latin typeface="Anger Management" panose="02000603000000000000" pitchFamily="2" charset="0"/>
              </a:rPr>
              <a:t>LInKS</a:t>
            </a:r>
            <a:endParaRPr lang="en-US" b="1" dirty="0">
              <a:solidFill>
                <a:schemeClr val="tx1"/>
              </a:solidFill>
              <a:latin typeface="Anger Management" panose="02000603000000000000" pitchFamily="2" charset="0"/>
            </a:endParaRP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56D0B6B-3B52-4A11-BBFC-FE2A03FF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6" y="1541491"/>
            <a:ext cx="8862148" cy="50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85799" y="152400"/>
            <a:ext cx="8142287" cy="921657"/>
          </a:xfrm>
          <a:prstGeom prst="rect">
            <a:avLst/>
          </a:prstGeom>
          <a:pattFill prst="pct70">
            <a:fgClr>
              <a:srgbClr val="99FF99"/>
            </a:fgClr>
            <a:bgClr>
              <a:schemeClr val="bg1"/>
            </a:bgClr>
          </a:patt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900" b="1" i="0" u="none" strike="noStrike" cap="none" baseline="0" dirty="0">
                <a:solidFill>
                  <a:schemeClr val="tx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Thank you for reading!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xfrm>
            <a:off x="228600" y="1600199"/>
            <a:ext cx="8599486" cy="4771571"/>
          </a:xfrm>
          <a:prstGeom prst="rect">
            <a:avLst/>
          </a:prstGeom>
          <a:pattFill prst="dkDnDiag">
            <a:fgClr>
              <a:srgbClr val="99FF99"/>
            </a:fgClr>
            <a:bgClr>
              <a:schemeClr val="bg1"/>
            </a:bgClr>
          </a:patt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We are looking forward to a great year and working together to provide your child with the best and most successful learning experience.</a:t>
            </a:r>
          </a:p>
          <a:p>
            <a:pPr marL="3429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-US" sz="36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Please email us any questions you may have about our classrooms.</a:t>
            </a:r>
          </a:p>
          <a:p>
            <a:pPr marL="3429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-US" sz="36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Mrs. Drager &amp; Mrs. Ross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600" dirty="0">
              <a:solidFill>
                <a:schemeClr val="dk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31" y="5123500"/>
            <a:ext cx="771482" cy="1101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420" y="608076"/>
            <a:ext cx="7290054" cy="76352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" b="1" dirty="0"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Morning Routine</a:t>
            </a:r>
            <a:endParaRPr lang="en-US" dirty="0">
              <a:latin typeface="Anger Managemen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874520"/>
            <a:ext cx="7918705" cy="4572000"/>
          </a:xfrm>
          <a:pattFill prst="sphere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457200" indent="-355600">
              <a:buClr>
                <a:schemeClr val="dk1"/>
              </a:buClr>
              <a:buFont typeface="Verdana"/>
              <a:buChar char="●"/>
            </a:pPr>
            <a:endParaRPr lang="en" sz="2800" b="1" dirty="0">
              <a:solidFill>
                <a:schemeClr val="dk1"/>
              </a:solidFill>
              <a:latin typeface="Anger Management" panose="02000603000000000000" pitchFamily="2" charset="0"/>
              <a:ea typeface="Verdana"/>
              <a:cs typeface="Verdana"/>
              <a:sym typeface="Verdana"/>
            </a:endParaRPr>
          </a:p>
          <a:p>
            <a:pPr marL="457200" indent="-355600">
              <a:buClr>
                <a:schemeClr val="dk1"/>
              </a:buClr>
              <a:buFont typeface="Verdana"/>
              <a:buChar char="●"/>
            </a:pPr>
            <a:endParaRPr lang="en" sz="2800" b="1" dirty="0">
              <a:solidFill>
                <a:schemeClr val="dk1"/>
              </a:solidFill>
              <a:latin typeface="Anger Management" panose="02000603000000000000" pitchFamily="2" charset="0"/>
              <a:ea typeface="Verdana"/>
              <a:cs typeface="Verdana"/>
              <a:sym typeface="Verdana"/>
            </a:endParaRPr>
          </a:p>
          <a:p>
            <a:pPr marL="457200" indent="-355600">
              <a:buClr>
                <a:schemeClr val="dk1"/>
              </a:buClr>
              <a:buFont typeface="Verdana"/>
              <a:buChar char="●"/>
            </a:pPr>
            <a:r>
              <a:rPr lang="en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Students arrive, unpack</a:t>
            </a:r>
            <a:br>
              <a:rPr lang="en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</a:br>
            <a:endParaRPr lang="en" sz="4100" b="1" dirty="0">
              <a:solidFill>
                <a:schemeClr val="dk1"/>
              </a:solidFill>
              <a:latin typeface="Anger Management" panose="02000603000000000000" pitchFamily="2" charset="0"/>
              <a:ea typeface="Verdana"/>
              <a:cs typeface="Verdana"/>
              <a:sym typeface="Verdana"/>
            </a:endParaRPr>
          </a:p>
          <a:p>
            <a:pPr marL="457200" indent="-355600">
              <a:buClr>
                <a:schemeClr val="dk1"/>
              </a:buClr>
              <a:buFont typeface="Verdana"/>
              <a:buChar char="●"/>
            </a:pPr>
            <a:r>
              <a:rPr lang="en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Arrival to the classroom by 7:30 is very helpful</a:t>
            </a:r>
            <a:br>
              <a:rPr lang="en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</a:br>
            <a:endParaRPr lang="en" sz="4100" b="1" dirty="0">
              <a:solidFill>
                <a:schemeClr val="dk1"/>
              </a:solidFill>
              <a:latin typeface="Anger Management" panose="02000603000000000000" pitchFamily="2" charset="0"/>
              <a:ea typeface="Verdana"/>
              <a:cs typeface="Verdana"/>
              <a:sym typeface="Verdana"/>
            </a:endParaRPr>
          </a:p>
          <a:p>
            <a:pPr marL="457200" indent="-355600">
              <a:buClr>
                <a:schemeClr val="dk1"/>
              </a:buClr>
              <a:buFont typeface="Verdana"/>
              <a:buChar char="●"/>
            </a:pPr>
            <a:r>
              <a:rPr lang="en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Announcements start at 7:45 and Math/</a:t>
            </a:r>
            <a:r>
              <a:rPr lang="en-US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LA</a:t>
            </a:r>
            <a:r>
              <a:rPr lang="en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 starts promptly after </a:t>
            </a:r>
            <a:r>
              <a:rPr lang="en-US" sz="41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Morning Meeting</a:t>
            </a:r>
            <a:br>
              <a:rPr lang="en" sz="24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</a:br>
            <a:endParaRPr lang="en" sz="2400" b="1" dirty="0">
              <a:solidFill>
                <a:schemeClr val="dk1"/>
              </a:solidFill>
              <a:latin typeface="Anger Management" panose="02000603000000000000" pitchFamily="2" charset="0"/>
              <a:ea typeface="Verdana"/>
              <a:cs typeface="Verdana"/>
              <a:sym typeface="Verdana"/>
            </a:endParaRPr>
          </a:p>
          <a:p>
            <a:pPr marL="101600" indent="0">
              <a:buClr>
                <a:schemeClr val="dk1"/>
              </a:buClr>
              <a:buNone/>
            </a:pPr>
            <a:r>
              <a:rPr lang="en" sz="24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  <a:t>  </a:t>
            </a:r>
            <a:br>
              <a:rPr lang="en" sz="2400" b="1" dirty="0">
                <a:solidFill>
                  <a:schemeClr val="dk1"/>
                </a:solidFill>
                <a:latin typeface="Anger Management" panose="02000603000000000000" pitchFamily="2" charset="0"/>
                <a:ea typeface="Verdana"/>
                <a:cs typeface="Verdana"/>
                <a:sym typeface="Verdana"/>
              </a:rPr>
            </a:br>
            <a:endParaRPr lang="en" sz="2400" b="1" dirty="0">
              <a:solidFill>
                <a:schemeClr val="dk1"/>
              </a:solidFill>
              <a:latin typeface="Anger Management" panose="02000603000000000000" pitchFamily="2" charset="0"/>
              <a:ea typeface="Verdana"/>
              <a:cs typeface="Verdana"/>
              <a:sym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3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A4D76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9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Anger Management" panose="02000603000000000000" pitchFamily="2" charset="0"/>
              </a:rPr>
              <a:t>EveryDay</a:t>
            </a:r>
            <a:r>
              <a:rPr lang="en-US" sz="5400" dirty="0">
                <a:latin typeface="Anger Management" panose="02000603000000000000" pitchFamily="2" charset="0"/>
              </a:rPr>
              <a:t> Binder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096" y="2589800"/>
            <a:ext cx="7290054" cy="3785652"/>
          </a:xfrm>
          <a:prstGeom prst="rect">
            <a:avLst/>
          </a:prstGeom>
          <a:pattFill prst="lgConfetti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Anger Management" panose="02000603000000000000" pitchFamily="2" charset="0"/>
              </a:rPr>
              <a:t>Will be taken home daily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Anger Management" panose="02000603000000000000" pitchFamily="2" charset="0"/>
              </a:rPr>
              <a:t>Please sign agenda each night after reviewing homework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Anger Management" panose="02000603000000000000" pitchFamily="2" charset="0"/>
              </a:rPr>
              <a:t>Only homework/notes home should be in the front pocket</a:t>
            </a:r>
          </a:p>
        </p:txBody>
      </p:sp>
    </p:spTree>
    <p:extLst>
      <p:ext uri="{BB962C8B-B14F-4D97-AF65-F5344CB8AC3E}">
        <p14:creationId xmlns:p14="http://schemas.microsoft.com/office/powerpoint/2010/main" val="27198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665025" y="-106908"/>
            <a:ext cx="5891473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sng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Math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idx="1"/>
          </p:nvPr>
        </p:nvSpPr>
        <p:spPr>
          <a:xfrm>
            <a:off x="392373" y="959891"/>
            <a:ext cx="8418252" cy="43645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36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Main units of focus this year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36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will be: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endParaRPr lang="en-US" sz="36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Multiplication/division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Area/perimeter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Fractions</a:t>
            </a:r>
            <a:endParaRPr lang="en-US" sz="36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en-US" sz="30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0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Each unit of study varies in length. </a:t>
            </a:r>
            <a:br>
              <a:rPr lang="en-US" sz="30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</a:br>
            <a:endParaRPr lang="en-US" sz="3000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  <a:ea typeface="Arial"/>
                <a:cs typeface="Arial"/>
                <a:sym typeface="Arial"/>
              </a:rPr>
              <a:t>Students are given a pretest to gauge level of knowledge and then provided differentiated instruction</a:t>
            </a:r>
            <a:endParaRPr lang="en-US" sz="3000" b="0" i="0" u="none" strike="noStrike" cap="none" baseline="0" dirty="0">
              <a:solidFill>
                <a:schemeClr val="lt1"/>
              </a:solidFill>
              <a:latin typeface="Anger Management" panose="02000603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894" y="2285998"/>
            <a:ext cx="1779209" cy="1605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37882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3B080-3F15-4AD1-89B3-28C1D8F5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1" y="1718925"/>
            <a:ext cx="4352925" cy="5022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D9DF5-E2C4-406A-962E-85A7C562AB97}"/>
              </a:ext>
            </a:extLst>
          </p:cNvPr>
          <p:cNvSpPr txBox="1"/>
          <p:nvPr/>
        </p:nvSpPr>
        <p:spPr>
          <a:xfrm>
            <a:off x="260271" y="1326939"/>
            <a:ext cx="8623458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Mrs. Drager has 3 bags of pumpkin spice donuts.  There are 4 donuts in each bag.  </a:t>
            </a:r>
            <a:r>
              <a:rPr lang="en-US" sz="2800" b="1" u="sng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How many donuts does Mrs. Drager have??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81DF8-4561-491D-8BDF-C96FAA9A901A}"/>
              </a:ext>
            </a:extLst>
          </p:cNvPr>
          <p:cNvSpPr txBox="1"/>
          <p:nvPr/>
        </p:nvSpPr>
        <p:spPr>
          <a:xfrm>
            <a:off x="4742294" y="2436905"/>
            <a:ext cx="3629025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 bags of donuts.</a:t>
            </a:r>
          </a:p>
          <a:p>
            <a:r>
              <a:rPr lang="en-US" dirty="0"/>
              <a:t>4donuts = each bag.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0B45FA-6C55-4219-AC83-36C56A0A62BF}"/>
              </a:ext>
            </a:extLst>
          </p:cNvPr>
          <p:cNvGrpSpPr/>
          <p:nvPr/>
        </p:nvGrpSpPr>
        <p:grpSpPr>
          <a:xfrm>
            <a:off x="4689944" y="3488932"/>
            <a:ext cx="3533775" cy="704850"/>
            <a:chOff x="4689944" y="3488932"/>
            <a:chExt cx="3533775" cy="7048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F9E83B-B8BA-4474-9C40-13E6BB5EF8F7}"/>
                </a:ext>
              </a:extLst>
            </p:cNvPr>
            <p:cNvSpPr txBox="1"/>
            <p:nvPr/>
          </p:nvSpPr>
          <p:spPr>
            <a:xfrm>
              <a:off x="4689944" y="3488932"/>
              <a:ext cx="3533775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A275B7F-E4AB-44C2-B23A-1FE1ED5BBA74}"/>
                </a:ext>
              </a:extLst>
            </p:cNvPr>
            <p:cNvGrpSpPr/>
            <p:nvPr/>
          </p:nvGrpSpPr>
          <p:grpSpPr>
            <a:xfrm>
              <a:off x="4979265" y="3591362"/>
              <a:ext cx="2602634" cy="490803"/>
              <a:chOff x="4979265" y="3591362"/>
              <a:chExt cx="2602634" cy="4908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239FE63-6D6C-4FB6-98F9-D7A8992D9584}"/>
                  </a:ext>
                </a:extLst>
              </p:cNvPr>
              <p:cNvGrpSpPr/>
              <p:nvPr/>
            </p:nvGrpSpPr>
            <p:grpSpPr>
              <a:xfrm>
                <a:off x="4979265" y="3591362"/>
                <a:ext cx="485775" cy="427970"/>
                <a:chOff x="5458438" y="3448705"/>
                <a:chExt cx="485775" cy="427970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952F763-7E21-4FF1-BCE2-ABA69C341CB8}"/>
                    </a:ext>
                  </a:extLst>
                </p:cNvPr>
                <p:cNvSpPr/>
                <p:nvPr/>
              </p:nvSpPr>
              <p:spPr>
                <a:xfrm>
                  <a:off x="5458438" y="3448705"/>
                  <a:ext cx="485775" cy="42797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931DC1-2332-4E6E-9915-84A17E489827}"/>
                    </a:ext>
                  </a:extLst>
                </p:cNvPr>
                <p:cNvSpPr/>
                <p:nvPr/>
              </p:nvSpPr>
              <p:spPr>
                <a:xfrm>
                  <a:off x="5655606" y="355282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1B51567-14AC-4C55-AD0D-12B830480F8D}"/>
                    </a:ext>
                  </a:extLst>
                </p:cNvPr>
                <p:cNvSpPr/>
                <p:nvPr/>
              </p:nvSpPr>
              <p:spPr>
                <a:xfrm>
                  <a:off x="5509057" y="3598544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987161E-464C-4EC3-BE78-E716DEDAC11F}"/>
                    </a:ext>
                  </a:extLst>
                </p:cNvPr>
                <p:cNvSpPr/>
                <p:nvPr/>
              </p:nvSpPr>
              <p:spPr>
                <a:xfrm>
                  <a:off x="5779633" y="362015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04D0B99-6A0C-435E-B9D0-82F2E99B909D}"/>
                    </a:ext>
                  </a:extLst>
                </p:cNvPr>
                <p:cNvSpPr/>
                <p:nvPr/>
              </p:nvSpPr>
              <p:spPr>
                <a:xfrm flipH="1" flipV="1">
                  <a:off x="5632746" y="3679804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CDF5241-CDC7-4327-A73A-74FED41C856B}"/>
                  </a:ext>
                </a:extLst>
              </p:cNvPr>
              <p:cNvGrpSpPr/>
              <p:nvPr/>
            </p:nvGrpSpPr>
            <p:grpSpPr>
              <a:xfrm>
                <a:off x="6050060" y="3627372"/>
                <a:ext cx="485775" cy="427970"/>
                <a:chOff x="5458438" y="3448705"/>
                <a:chExt cx="485775" cy="42797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A0D8E30-1B58-460F-89B2-DECB21D1821C}"/>
                    </a:ext>
                  </a:extLst>
                </p:cNvPr>
                <p:cNvSpPr/>
                <p:nvPr/>
              </p:nvSpPr>
              <p:spPr>
                <a:xfrm>
                  <a:off x="5458438" y="3448705"/>
                  <a:ext cx="485775" cy="42797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243ED6E-26EA-4472-8443-FB8D559505CD}"/>
                    </a:ext>
                  </a:extLst>
                </p:cNvPr>
                <p:cNvSpPr/>
                <p:nvPr/>
              </p:nvSpPr>
              <p:spPr>
                <a:xfrm>
                  <a:off x="5655606" y="355282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F20BA2F-7498-4D3C-9866-B02B1701B130}"/>
                    </a:ext>
                  </a:extLst>
                </p:cNvPr>
                <p:cNvSpPr/>
                <p:nvPr/>
              </p:nvSpPr>
              <p:spPr>
                <a:xfrm>
                  <a:off x="5509057" y="3598544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9BD11F9-C81E-4EFF-800E-1CB49EDD8C82}"/>
                    </a:ext>
                  </a:extLst>
                </p:cNvPr>
                <p:cNvSpPr/>
                <p:nvPr/>
              </p:nvSpPr>
              <p:spPr>
                <a:xfrm>
                  <a:off x="5779633" y="362015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C8BCA23-5D2B-4E4A-93C3-26BC39B4B8F4}"/>
                    </a:ext>
                  </a:extLst>
                </p:cNvPr>
                <p:cNvSpPr/>
                <p:nvPr/>
              </p:nvSpPr>
              <p:spPr>
                <a:xfrm flipH="1" flipV="1">
                  <a:off x="5632746" y="3679804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66A9AF1-D088-4700-8ACA-5E5095E248D5}"/>
                  </a:ext>
                </a:extLst>
              </p:cNvPr>
              <p:cNvGrpSpPr/>
              <p:nvPr/>
            </p:nvGrpSpPr>
            <p:grpSpPr>
              <a:xfrm>
                <a:off x="7096124" y="3654195"/>
                <a:ext cx="485775" cy="427970"/>
                <a:chOff x="5458438" y="3448705"/>
                <a:chExt cx="485775" cy="427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5A9A50B-BFA1-42FB-9C5B-64E7EFEAE977}"/>
                    </a:ext>
                  </a:extLst>
                </p:cNvPr>
                <p:cNvSpPr/>
                <p:nvPr/>
              </p:nvSpPr>
              <p:spPr>
                <a:xfrm>
                  <a:off x="5458438" y="3448705"/>
                  <a:ext cx="485775" cy="42797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388BB41-C283-48B1-B73A-04C6947C35EE}"/>
                    </a:ext>
                  </a:extLst>
                </p:cNvPr>
                <p:cNvSpPr/>
                <p:nvPr/>
              </p:nvSpPr>
              <p:spPr>
                <a:xfrm>
                  <a:off x="5655606" y="355282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9FB262C-29E2-4982-9AC2-58EA178DABCC}"/>
                    </a:ext>
                  </a:extLst>
                </p:cNvPr>
                <p:cNvSpPr/>
                <p:nvPr/>
              </p:nvSpPr>
              <p:spPr>
                <a:xfrm>
                  <a:off x="5509057" y="3598544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DF9A730-1479-41C7-BD17-557C4FFFF7F7}"/>
                    </a:ext>
                  </a:extLst>
                </p:cNvPr>
                <p:cNvSpPr/>
                <p:nvPr/>
              </p:nvSpPr>
              <p:spPr>
                <a:xfrm>
                  <a:off x="5779633" y="3620155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33F9970-CA67-4B7D-88EF-6CFD381026DE}"/>
                    </a:ext>
                  </a:extLst>
                </p:cNvPr>
                <p:cNvSpPr/>
                <p:nvPr/>
              </p:nvSpPr>
              <p:spPr>
                <a:xfrm flipH="1" flipV="1">
                  <a:off x="5632746" y="3679804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D3C56C-3561-462E-9211-6062A0F068C0}"/>
              </a:ext>
            </a:extLst>
          </p:cNvPr>
          <p:cNvGrpSpPr/>
          <p:nvPr/>
        </p:nvGrpSpPr>
        <p:grpSpPr>
          <a:xfrm>
            <a:off x="4742294" y="4747381"/>
            <a:ext cx="3629025" cy="704850"/>
            <a:chOff x="4742294" y="4747381"/>
            <a:chExt cx="3629025" cy="7048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90F1FE-976E-422C-A4BF-D9AA02F582C1}"/>
                </a:ext>
              </a:extLst>
            </p:cNvPr>
            <p:cNvSpPr txBox="1"/>
            <p:nvPr/>
          </p:nvSpPr>
          <p:spPr>
            <a:xfrm>
              <a:off x="4742294" y="4747381"/>
              <a:ext cx="3533775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09842C-4641-47CD-BB73-4F5F1A9C29DC}"/>
                </a:ext>
              </a:extLst>
            </p:cNvPr>
            <p:cNvSpPr txBox="1"/>
            <p:nvPr/>
          </p:nvSpPr>
          <p:spPr>
            <a:xfrm>
              <a:off x="4932794" y="4945917"/>
              <a:ext cx="3438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groups of 4 = 4 + 4 + 4 = 12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407CA58-D3C2-44C5-86C8-10D4B0D66F95}"/>
              </a:ext>
            </a:extLst>
          </p:cNvPr>
          <p:cNvSpPr txBox="1"/>
          <p:nvPr/>
        </p:nvSpPr>
        <p:spPr>
          <a:xfrm>
            <a:off x="4764117" y="5840236"/>
            <a:ext cx="36004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 + 4 = 8 + another 4 = 12.  This makes sense.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D87C19-C4FC-4802-B7E6-79A2A50E9E93}"/>
              </a:ext>
            </a:extLst>
          </p:cNvPr>
          <p:cNvSpPr txBox="1"/>
          <p:nvPr/>
        </p:nvSpPr>
        <p:spPr>
          <a:xfrm>
            <a:off x="73742" y="80075"/>
            <a:ext cx="8996516" cy="1200329"/>
          </a:xfrm>
          <a:prstGeom prst="rect">
            <a:avLst/>
          </a:prstGeom>
          <a:pattFill prst="pct50">
            <a:fgClr>
              <a:srgbClr val="FBFDB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Problem Solving is in every unit.  </a:t>
            </a:r>
          </a:p>
          <a:p>
            <a:pPr algn="ctr"/>
            <a:r>
              <a:rPr lang="en-US" sz="32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Students will be asked to solve problems using the 4 steps below.</a:t>
            </a:r>
          </a:p>
        </p:txBody>
      </p:sp>
    </p:spTree>
    <p:extLst>
      <p:ext uri="{BB962C8B-B14F-4D97-AF65-F5344CB8AC3E}">
        <p14:creationId xmlns:p14="http://schemas.microsoft.com/office/powerpoint/2010/main" val="28349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A4D76B"/>
          </a:fgClr>
          <a:bgClr>
            <a:schemeClr val="bg1"/>
          </a:bgClr>
        </a:patt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</a:rPr>
              <a:t>EOG – Math Question Example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187078"/>
            <a:ext cx="7893449" cy="5013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06909-F3C0-4399-BA09-F6D3D9A1E96B}"/>
              </a:ext>
            </a:extLst>
          </p:cNvPr>
          <p:cNvSpPr txBox="1"/>
          <p:nvPr/>
        </p:nvSpPr>
        <p:spPr>
          <a:xfrm>
            <a:off x="676275" y="6429375"/>
            <a:ext cx="80105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er Management" panose="02000603000000000000" pitchFamily="2" charset="0"/>
              </a:rPr>
              <a:t>Many word problems will be two step on the EOG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77850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8" y="284870"/>
            <a:ext cx="8055864" cy="1394460"/>
          </a:xfrm>
          <a:pattFill prst="pct70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sz="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</a:br>
            <a:br>
              <a:rPr lang="en-US" sz="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</a:br>
            <a:br>
              <a:rPr lang="en-US" sz="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</a:br>
            <a:br>
              <a:rPr lang="en-US" sz="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</a:br>
            <a:br>
              <a:rPr lang="en-US" sz="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</a:br>
            <a:r>
              <a:rPr lang="en-US" sz="53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Reading/Writing Modules</a:t>
            </a:r>
            <a:br>
              <a:rPr lang="en-US" b="1" dirty="0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068" y="2142862"/>
            <a:ext cx="8055864" cy="4056495"/>
          </a:xfrm>
          <a:prstGeom prst="rect">
            <a:avLst/>
          </a:prstGeom>
          <a:pattFill prst="smConfetti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342900">
              <a:lnSpc>
                <a:spcPct val="115000"/>
              </a:lnSpc>
              <a:buClr>
                <a:schemeClr val="dk1"/>
              </a:buClr>
              <a:buSzPct val="100000"/>
              <a:buFont typeface="Syncopate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One Module with three units per quarter</a:t>
            </a:r>
          </a:p>
          <a:p>
            <a:pPr marL="457200" indent="-342900">
              <a:lnSpc>
                <a:spcPct val="115000"/>
              </a:lnSpc>
              <a:buClr>
                <a:schemeClr val="dk1"/>
              </a:buClr>
              <a:buSzPct val="100000"/>
              <a:buFont typeface="Syncopate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Reading and Writing instruction/practice is integrated</a:t>
            </a:r>
          </a:p>
          <a:p>
            <a:pPr>
              <a:lnSpc>
                <a:spcPct val="115000"/>
              </a:lnSpc>
            </a:pPr>
            <a:endParaRPr lang="en-US" sz="2800" b="1" dirty="0">
              <a:solidFill>
                <a:schemeClr val="dk1"/>
              </a:solidFill>
              <a:latin typeface="Anger Management" panose="02000603000000000000" pitchFamily="2" charset="0"/>
              <a:ea typeface="Syncopate"/>
              <a:cs typeface="Syncopate"/>
              <a:sym typeface="Syncopate"/>
            </a:endParaRPr>
          </a:p>
          <a:p>
            <a:pPr marL="457200" indent="-342900">
              <a:lnSpc>
                <a:spcPct val="115000"/>
              </a:lnSpc>
              <a:buClr>
                <a:schemeClr val="dk1"/>
              </a:buClr>
              <a:buSzPct val="100000"/>
              <a:buFont typeface="Syncopate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Quarter 1:  Overcoming Learning Challenges</a:t>
            </a:r>
          </a:p>
          <a:p>
            <a:pPr marL="457200" indent="-342900">
              <a:lnSpc>
                <a:spcPct val="115000"/>
              </a:lnSpc>
              <a:buClr>
                <a:schemeClr val="dk1"/>
              </a:buClr>
              <a:buSzPct val="100000"/>
              <a:buFont typeface="Syncopate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Quarter 2: Frogs</a:t>
            </a:r>
          </a:p>
          <a:p>
            <a:pPr marL="457200" indent="-342900">
              <a:lnSpc>
                <a:spcPct val="115000"/>
              </a:lnSpc>
              <a:buClr>
                <a:schemeClr val="dk1"/>
              </a:buClr>
              <a:buSzPct val="100000"/>
              <a:buFont typeface="Syncopate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Quarter 3: Literary Classics - </a:t>
            </a:r>
            <a:r>
              <a:rPr lang="en-US" sz="2800" b="1" u="sng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Peter Pan</a:t>
            </a:r>
          </a:p>
          <a:p>
            <a:pPr marL="457200" indent="-342900">
              <a:lnSpc>
                <a:spcPct val="115000"/>
              </a:lnSpc>
              <a:buClr>
                <a:schemeClr val="dk1"/>
              </a:buClr>
              <a:buSzPct val="100000"/>
              <a:buFont typeface="Syncopate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Anger Management" panose="02000603000000000000" pitchFamily="2" charset="0"/>
                <a:ea typeface="Syncopate"/>
                <a:cs typeface="Syncopate"/>
                <a:sym typeface="Syncopate"/>
              </a:rPr>
              <a:t>Quarter 4: Water Conservation</a:t>
            </a:r>
          </a:p>
        </p:txBody>
      </p:sp>
    </p:spTree>
    <p:extLst>
      <p:ext uri="{BB962C8B-B14F-4D97-AF65-F5344CB8AC3E}">
        <p14:creationId xmlns:p14="http://schemas.microsoft.com/office/powerpoint/2010/main" val="23224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4506D-D86E-4977-AFE3-C9E3B070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3" y="3367079"/>
            <a:ext cx="19053" cy="123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E6F57-64A3-4117-91DA-69C4DC37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96" y="931327"/>
            <a:ext cx="6682153" cy="58020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C48EC3-9242-4090-B1DF-9FA4A59928C8}"/>
              </a:ext>
            </a:extLst>
          </p:cNvPr>
          <p:cNvSpPr txBox="1"/>
          <p:nvPr/>
        </p:nvSpPr>
        <p:spPr>
          <a:xfrm>
            <a:off x="1240449" y="80500"/>
            <a:ext cx="6663100" cy="769441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nger Management" panose="02000603000000000000" pitchFamily="2" charset="0"/>
              </a:rPr>
              <a:t>EOG - Sample 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B3B3E3-EF99-4EC3-8381-093CCB252AFB}"/>
              </a:ext>
            </a:extLst>
          </p:cNvPr>
          <p:cNvSpPr txBox="1"/>
          <p:nvPr/>
        </p:nvSpPr>
        <p:spPr>
          <a:xfrm>
            <a:off x="1240449" y="2475914"/>
            <a:ext cx="3134603" cy="703384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D38BF-39FA-48F0-ACF6-FC86A00FC275}"/>
              </a:ext>
            </a:extLst>
          </p:cNvPr>
          <p:cNvSpPr txBox="1"/>
          <p:nvPr/>
        </p:nvSpPr>
        <p:spPr>
          <a:xfrm>
            <a:off x="2433712" y="2588456"/>
            <a:ext cx="647114" cy="225083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7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25275" y="96660"/>
            <a:ext cx="7893449" cy="898200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lIns="91425" tIns="91425" rIns="91425" bIns="91425" anchor="b" anchorCtr="0">
            <a:noAutofit/>
          </a:bodyPr>
          <a:lstStyle/>
          <a:p>
            <a:pPr marL="45720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er Management" panose="02000603000000000000" pitchFamily="2" charset="0"/>
              </a:rPr>
              <a:t>EOG - ELA Question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E8F8B-F709-414C-A800-2148D1E5C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5" y="1249684"/>
            <a:ext cx="7893449" cy="53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6040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355</Words>
  <Application>Microsoft Office PowerPoint</Application>
  <PresentationFormat>On-screen Show (4:3)</PresentationFormat>
  <Paragraphs>84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Verdana</vt:lpstr>
      <vt:lpstr>Tw Cen MT Condensed</vt:lpstr>
      <vt:lpstr>Tw Cen MT</vt:lpstr>
      <vt:lpstr>Wingdings</vt:lpstr>
      <vt:lpstr>Annoying Kettle</vt:lpstr>
      <vt:lpstr>Syncopate</vt:lpstr>
      <vt:lpstr>Comic Sans MS</vt:lpstr>
      <vt:lpstr>Wingdings 3</vt:lpstr>
      <vt:lpstr>Anger Management</vt:lpstr>
      <vt:lpstr>Arial</vt:lpstr>
      <vt:lpstr>A little sunshine</vt:lpstr>
      <vt:lpstr>Integral</vt:lpstr>
      <vt:lpstr>Welcome to the Drager/Ross Team!</vt:lpstr>
      <vt:lpstr>Morning Routine</vt:lpstr>
      <vt:lpstr>EveryDay Binder</vt:lpstr>
      <vt:lpstr>Math</vt:lpstr>
      <vt:lpstr>PowerPoint Presentation</vt:lpstr>
      <vt:lpstr>EOG – Math Question Example</vt:lpstr>
      <vt:lpstr>     Reading/Writing Modules </vt:lpstr>
      <vt:lpstr>PowerPoint Presentation</vt:lpstr>
      <vt:lpstr>EOG - ELA Question</vt:lpstr>
      <vt:lpstr>Science &amp; Social Studies</vt:lpstr>
      <vt:lpstr>Behavior in our Classroom</vt:lpstr>
      <vt:lpstr>Homework</vt:lpstr>
      <vt:lpstr>Communication</vt:lpstr>
      <vt:lpstr>Resources and LInKS</vt:lpstr>
      <vt:lpstr>Thank you for reading!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</dc:title>
  <dc:creator>ldrager</dc:creator>
  <cp:lastModifiedBy>ldrager@wcpschools.wcpss.local</cp:lastModifiedBy>
  <cp:revision>50</cp:revision>
  <dcterms:modified xsi:type="dcterms:W3CDTF">2019-09-10T19:16:59Z</dcterms:modified>
</cp:coreProperties>
</file>